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Sora Semi Bold" pitchFamily="34" charset="0"/>
      <p:regular r:id="rId17"/>
    </p:embeddedFont>
    <p:embeddedFont>
      <p:font typeface="Sora Semi Bold" pitchFamily="34" charset="-122"/>
      <p:regular r:id="rId18"/>
    </p:embeddedFont>
    <p:embeddedFont>
      <p:font typeface="Sora Semi Bold" pitchFamily="34" charset="-120"/>
      <p:regular r:id="rId19"/>
    </p:embeddedFont>
    <p:embeddedFont>
      <p:font typeface="Sora Light" pitchFamily="34" charset="0"/>
      <p:regular r:id="rId20"/>
    </p:embeddedFont>
    <p:embeddedFont>
      <p:font typeface="Sora Light" pitchFamily="34" charset="-122"/>
      <p:regular r:id="rId21"/>
    </p:embeddedFont>
    <p:embeddedFont>
      <p:font typeface="Sora Light" pitchFamily="34" charset="-120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9D933"/>
    <a:srgbClr val="E4EA3A"/>
    <a:srgbClr val="E9D4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D933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D933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D933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D933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D933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D933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D933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D933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D933"/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180630"/>
            <a:ext cx="7627382" cy="14254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Blinkit Sales Dashboard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930968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 Comprehensive Report on Sales Performance Across Outlets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521398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Author: Arya Bhor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44709" y="5111829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Tools Used: Power BI, Excel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44709" y="5702260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Date: June 2025</a:t>
            </a:r>
            <a:endParaRPr lang="en-US" sz="1700" dirty="0"/>
          </a:p>
        </p:txBody>
      </p:sp>
      <p:sp>
        <p:nvSpPr>
          <p:cNvPr id="8" name="Rectangles 7"/>
          <p:cNvSpPr/>
          <p:nvPr/>
        </p:nvSpPr>
        <p:spPr>
          <a:xfrm>
            <a:off x="12826365" y="7736205"/>
            <a:ext cx="1807845" cy="493395"/>
          </a:xfrm>
          <a:prstGeom prst="rect">
            <a:avLst/>
          </a:prstGeom>
          <a:solidFill>
            <a:srgbClr val="F9D93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832140"/>
            <a:ext cx="5840968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Thank You / Contact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869769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👤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</a:t>
            </a:r>
            <a:r>
              <a:rPr lang="en-IN" alt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 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Prepared By: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Arya Bhor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460200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📧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</a:t>
            </a:r>
            <a:r>
              <a:rPr lang="en-IN" alt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 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Email: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aryabhor33@gmail.com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44709" y="5050631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🔗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</a:t>
            </a:r>
            <a:r>
              <a:rPr lang="en-IN" alt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 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Portfolio: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</a:t>
            </a:r>
            <a:r>
              <a:rPr lang="en-US" sz="1700" u="sng" dirty="0">
                <a:solidFill>
                  <a:srgbClr val="B61626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arya10012 (Arya Mahesh Bhor)</a:t>
            </a:r>
            <a:endParaRPr lang="en-US" sz="1700" dirty="0"/>
          </a:p>
        </p:txBody>
      </p:sp>
      <p:sp>
        <p:nvSpPr>
          <p:cNvPr id="8" name="Rectangles 7"/>
          <p:cNvSpPr/>
          <p:nvPr/>
        </p:nvSpPr>
        <p:spPr>
          <a:xfrm>
            <a:off x="12826365" y="7736205"/>
            <a:ext cx="1807845" cy="493395"/>
          </a:xfrm>
          <a:prstGeom prst="rect">
            <a:avLst/>
          </a:prstGeom>
          <a:solidFill>
            <a:srgbClr val="F9D93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885724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Objective Goal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923353"/>
            <a:ext cx="131137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To analyze Blinkit’s item sales across different outlets to identify trends, patterns, and performance variations based on location, item type, and outlet tiers. This dashboard helps stakeholders: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5860494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Understand sales volume and revenue distribution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6282928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Compare item performance by category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6705362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Discover regional strengths and gaps</a:t>
            </a:r>
            <a:endParaRPr lang="en-US" sz="1700" dirty="0"/>
          </a:p>
        </p:txBody>
      </p:sp>
      <p:sp>
        <p:nvSpPr>
          <p:cNvPr id="8" name="Rectangles 7"/>
          <p:cNvSpPr/>
          <p:nvPr/>
        </p:nvSpPr>
        <p:spPr>
          <a:xfrm>
            <a:off x="12826365" y="7736205"/>
            <a:ext cx="1807845" cy="493395"/>
          </a:xfrm>
          <a:prstGeom prst="rect">
            <a:avLst/>
          </a:prstGeom>
          <a:solidFill>
            <a:srgbClr val="F9D93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82177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28154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Your dataset includes a diverse set of attributes: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918585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Item Details: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Item Identifier, Item Type, Item Fat Content, Item Weight, Item Visibility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341019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Outlet Details: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Outlet Identifier, Outlet Establishment Year, Outlet Location Type, Outlet Size, Outlet Type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763453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Performance Metrics: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Sales, Rating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353883"/>
            <a:ext cx="131137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This rich mix allows slicing the data by outlet characteristics and item categories, making the dashboard highly interactive and insightful.</a:t>
            </a:r>
            <a:endParaRPr lang="en-US" sz="1700" dirty="0"/>
          </a:p>
        </p:txBody>
      </p:sp>
      <p:sp>
        <p:nvSpPr>
          <p:cNvPr id="8" name="Rectangles 7"/>
          <p:cNvSpPr/>
          <p:nvPr/>
        </p:nvSpPr>
        <p:spPr>
          <a:xfrm>
            <a:off x="12826365" y="7736205"/>
            <a:ext cx="1807845" cy="493395"/>
          </a:xfrm>
          <a:prstGeom prst="rect">
            <a:avLst/>
          </a:prstGeom>
          <a:solidFill>
            <a:srgbClr val="F9D93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709" y="563880"/>
            <a:ext cx="3412927" cy="35075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blink</a:t>
            </a:r>
            <a:r>
              <a:rPr lang="en-US" sz="2200" dirty="0">
                <a:solidFill>
                  <a:srgbClr val="1F71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it</a:t>
            </a:r>
            <a:r>
              <a:rPr lang="en-US" sz="2200" dirty="0">
                <a:solidFill>
                  <a:srgbClr val="000000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 Sales Dashboard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7709" y="1064538"/>
            <a:ext cx="12563594" cy="6681668"/>
          </a:xfrm>
          <a:prstGeom prst="rect">
            <a:avLst/>
          </a:prstGeom>
        </p:spPr>
      </p:pic>
      <p:sp>
        <p:nvSpPr>
          <p:cNvPr id="8" name="Rectangles 7"/>
          <p:cNvSpPr/>
          <p:nvPr/>
        </p:nvSpPr>
        <p:spPr>
          <a:xfrm>
            <a:off x="12826365" y="7775575"/>
            <a:ext cx="1807845" cy="4540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49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3280" y="594717"/>
            <a:ext cx="4218861" cy="4979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Metrics &amp; KPI Design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243280" y="1319689"/>
            <a:ext cx="7630239" cy="2420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You’ve focused on these four primary metrics:</a:t>
            </a:r>
            <a:endParaRPr lang="en-US" sz="11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015" y="1732002"/>
            <a:ext cx="1874996" cy="18749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43280" y="3796189"/>
            <a:ext cx="3720465" cy="4979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Overall revenue generated across all products/outlets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670" y="1732002"/>
            <a:ext cx="1875115" cy="18751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152936" y="3796308"/>
            <a:ext cx="3720584" cy="4979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Sales per product/outlet, helpful for standardization</a:t>
            </a:r>
            <a:endParaRPr lang="en-US" sz="15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6015" y="4672608"/>
            <a:ext cx="1874996" cy="187499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702862" y="6736794"/>
            <a:ext cx="2801183" cy="2489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Total distinct items tracked</a:t>
            </a:r>
            <a:endParaRPr lang="en-US" sz="15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5670" y="4672608"/>
            <a:ext cx="1875115" cy="187511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768013" y="6736913"/>
            <a:ext cx="2490311" cy="2489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User satisfaction insight</a:t>
            </a:r>
            <a:endParaRPr lang="en-US" sz="1550" dirty="0"/>
          </a:p>
        </p:txBody>
      </p:sp>
      <p:sp>
        <p:nvSpPr>
          <p:cNvPr id="13" name="Text 6"/>
          <p:cNvSpPr/>
          <p:nvPr/>
        </p:nvSpPr>
        <p:spPr>
          <a:xfrm>
            <a:off x="6243280" y="7156133"/>
            <a:ext cx="7630239" cy="4841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KPIs are displayed using dynamic visuals and filters, allowing comparative analysis between outlets, years, and item types.</a:t>
            </a:r>
            <a:endParaRPr lang="en-US" sz="1150" dirty="0"/>
          </a:p>
        </p:txBody>
      </p:sp>
      <p:sp>
        <p:nvSpPr>
          <p:cNvPr id="14" name="Rectangles 13"/>
          <p:cNvSpPr/>
          <p:nvPr/>
        </p:nvSpPr>
        <p:spPr>
          <a:xfrm>
            <a:off x="12826365" y="7736205"/>
            <a:ext cx="1807845" cy="493395"/>
          </a:xfrm>
          <a:prstGeom prst="rect">
            <a:avLst/>
          </a:prstGeom>
          <a:solidFill>
            <a:srgbClr val="F9D93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86389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Visual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732365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Key Insights Observed from Dashboard: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322796"/>
            <a:ext cx="131137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000000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📈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2018 recorded the highest total sales among all years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— possibly due to high-performing outlet batches or promotional periods.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091940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000000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🏬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Tier 1 outlets generally outperformed Tier 2 and 3 in total sales.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514374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000000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🍪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Certain item types (e.g., Snacks, Beverages) dominate sales volume, especially in urban areas.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936808"/>
            <a:ext cx="13113782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000000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🌆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Outlet Location Type has a clear impact on item demand, with Urban outlets showcasing higher item diversity and revenue.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705951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000000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⭐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Average Rating remains stable across outlets, suggesting consistent customer satisfaction.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6296382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(We’ll use your visual charts from the dashboard on this slide.)</a:t>
            </a:r>
            <a:endParaRPr lang="en-US" sz="1700" dirty="0"/>
          </a:p>
        </p:txBody>
      </p:sp>
      <p:sp>
        <p:nvSpPr>
          <p:cNvPr id="10" name="Rectangles 9"/>
          <p:cNvSpPr/>
          <p:nvPr/>
        </p:nvSpPr>
        <p:spPr>
          <a:xfrm>
            <a:off x="12826365" y="7736205"/>
            <a:ext cx="1807845" cy="493395"/>
          </a:xfrm>
          <a:prstGeom prst="rect">
            <a:avLst/>
          </a:prstGeom>
          <a:solidFill>
            <a:srgbClr val="F9D93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637943"/>
            <a:ext cx="6064448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Filters &amp; Interactivity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783919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Your dashboard includes powerful filters: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374350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Outlet Location Type: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Urban, Semi-Urban, Rural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796784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Outlet Type: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Tier 1, Tier 2, Tier 3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219218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SzPct val="100000"/>
              <a:buNone/>
            </a:pPr>
            <a:r>
              <a:rPr lang="en-US" sz="17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Item Type: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Categories like Dairy, Beverages, etc.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809649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These filters allow: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400080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Granular comparison of performance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822513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Custom views for internal presentations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309" y="6244947"/>
            <a:ext cx="131137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Data-driven decisions for specific regions or outlet tiers</a:t>
            </a:r>
            <a:endParaRPr lang="en-US" sz="1700" dirty="0"/>
          </a:p>
        </p:txBody>
      </p:sp>
      <p:sp>
        <p:nvSpPr>
          <p:cNvPr id="11" name="Rectangles 10"/>
          <p:cNvSpPr/>
          <p:nvPr/>
        </p:nvSpPr>
        <p:spPr>
          <a:xfrm>
            <a:off x="12826365" y="7736205"/>
            <a:ext cx="1807845" cy="493395"/>
          </a:xfrm>
          <a:prstGeom prst="rect">
            <a:avLst/>
          </a:prstGeom>
          <a:solidFill>
            <a:srgbClr val="F9D93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357074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39470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97" y="2424648"/>
            <a:ext cx="342067" cy="42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62326" y="2469118"/>
            <a:ext cx="6923365" cy="7200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📌</a:t>
            </a: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 Year 2018 marked the peak in sales performance</a:t>
            </a:r>
            <a:endParaRPr lang="en-US" sz="2200" dirty="0"/>
          </a:p>
        </p:txBody>
      </p:sp>
      <p:sp>
        <p:nvSpPr>
          <p:cNvPr id="7" name="Shape 3"/>
          <p:cNvSpPr/>
          <p:nvPr/>
        </p:nvSpPr>
        <p:spPr>
          <a:xfrm>
            <a:off x="758309" y="3622477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97" y="3652421"/>
            <a:ext cx="342067" cy="42755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462326" y="3696891"/>
            <a:ext cx="6923365" cy="7200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🏙️</a:t>
            </a: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 Urban/Tier 1 outlets generate the highest revenue</a:t>
            </a:r>
            <a:endParaRPr lang="en-US" sz="2200" dirty="0"/>
          </a:p>
        </p:txBody>
      </p:sp>
      <p:sp>
        <p:nvSpPr>
          <p:cNvPr id="10" name="Shape 5"/>
          <p:cNvSpPr/>
          <p:nvPr/>
        </p:nvSpPr>
        <p:spPr>
          <a:xfrm>
            <a:off x="758309" y="485024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97" y="4880193"/>
            <a:ext cx="342067" cy="42755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462326" y="4924663"/>
            <a:ext cx="6923365" cy="7200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🧃</a:t>
            </a: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 Beverages and processed foods are top-selling item categories</a:t>
            </a:r>
            <a:endParaRPr lang="en-US" sz="2200" dirty="0"/>
          </a:p>
        </p:txBody>
      </p:sp>
      <p:sp>
        <p:nvSpPr>
          <p:cNvPr id="13" name="Shape 7"/>
          <p:cNvSpPr/>
          <p:nvPr/>
        </p:nvSpPr>
        <p:spPr>
          <a:xfrm>
            <a:off x="758309" y="6078022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97" y="6107966"/>
            <a:ext cx="342067" cy="427553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462326" y="6152436"/>
            <a:ext cx="6923365" cy="7200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📊</a:t>
            </a: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 Consistency in ratings suggests strong customer satisfaction across outlet types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996077"/>
            <a:ext cx="5701546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Recommendations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2033707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44514" y="2250281"/>
            <a:ext cx="6327577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Invest more in expanding high-performing outlet types (Tier 1)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709" y="3333631"/>
            <a:ext cx="1083231" cy="129992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544514" y="3550206"/>
            <a:ext cx="6327577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Promote best-selling items in underperforming tiers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4633555"/>
            <a:ext cx="1083231" cy="129992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544514" y="4850130"/>
            <a:ext cx="6327577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Use 2018's patterns as a benchmark for marketing strategies</a:t>
            </a:r>
            <a:endParaRPr lang="en-US" sz="22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709" y="5933480"/>
            <a:ext cx="1083231" cy="129992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544514" y="6150054"/>
            <a:ext cx="6327577" cy="7124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Consider exploring reasons for lower sales post-2018 (if applicable)</a:t>
            </a:r>
            <a:endParaRPr lang="en-US" sz="2200" dirty="0"/>
          </a:p>
        </p:txBody>
      </p:sp>
      <p:sp>
        <p:nvSpPr>
          <p:cNvPr id="12" name="Rectangles 11"/>
          <p:cNvSpPr/>
          <p:nvPr/>
        </p:nvSpPr>
        <p:spPr>
          <a:xfrm>
            <a:off x="12826365" y="7736205"/>
            <a:ext cx="1807845" cy="493395"/>
          </a:xfrm>
          <a:prstGeom prst="rect">
            <a:avLst/>
          </a:prstGeom>
          <a:solidFill>
            <a:srgbClr val="F9D93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2895</Words>
  <Application>WPS Presentation</Application>
  <PresentationFormat>On-screen Show (16:9)</PresentationFormat>
  <Paragraphs>110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SimSun</vt:lpstr>
      <vt:lpstr>Wingdings</vt:lpstr>
      <vt:lpstr>Sora Semi Bold</vt:lpstr>
      <vt:lpstr>Sora Semi Bold</vt:lpstr>
      <vt:lpstr>Sora Semi Bold</vt:lpstr>
      <vt:lpstr>Sora Light</vt:lpstr>
      <vt:lpstr>Sora Light</vt:lpstr>
      <vt:lpstr>Sora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Arya Bhor</cp:lastModifiedBy>
  <cp:revision>2</cp:revision>
  <dcterms:created xsi:type="dcterms:W3CDTF">2025-06-28T08:55:00Z</dcterms:created>
  <dcterms:modified xsi:type="dcterms:W3CDTF">2025-06-28T09:02:28Z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F4DAD4F0FDC6422DAE9AC09971DA8E49_13</vt:lpwstr>
  </property>
  <property fmtid="{D5CDD505-2E9C-101B-9397-08002B2CF9AE}" pid="3" name="KSOProductBuildVer">
    <vt:lpwstr>1033-12.2.0.21546</vt:lpwstr>
  </property>
</Properties>
</file>